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</p:sldIdLst>
  <p:sldSz cx="10058400" cy="7772400"/>
  <p:notesSz cx="6858000" cy="9144000"/>
  <p:embeddedFontLst>
    <p:embeddedFont>
      <p:font typeface="ＭＳ Ｐゴシック" panose="020B0600070205080204" pitchFamily="34" charset="-128"/>
      <p:regular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</p:embeddedFontLst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4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 showGuides="1">
      <p:cViewPr varScale="1">
        <p:scale>
          <a:sx n="77" d="100"/>
          <a:sy n="77" d="100"/>
        </p:scale>
        <p:origin x="804" y="96"/>
      </p:cViewPr>
      <p:guideLst>
        <p:guide orient="horz" pos="2654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3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1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1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9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6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8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1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7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0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2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141D-F3E5-494D-9F02-B04083256C4E}" type="datetimeFigureOut">
              <a:rPr lang="en-US" smtClean="0"/>
              <a:t>6/10/2015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FD1D4-5F7A-4441-A8DA-83F0A1E0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3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.uc.edu/sstem-bcee/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tif"/><Relationship Id="rId4" Type="http://schemas.openxmlformats.org/officeDocument/2006/relationships/hyperlink" Target="mailto:anant.kukreti@uc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1669" r="21797"/>
          <a:stretch/>
        </p:blipFill>
        <p:spPr>
          <a:xfrm>
            <a:off x="3493008" y="137427"/>
            <a:ext cx="3081528" cy="4888364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7160" y="148443"/>
            <a:ext cx="3078034" cy="804672"/>
          </a:xfrm>
          <a:prstGeom prst="rect">
            <a:avLst/>
          </a:prstGeom>
          <a:solidFill>
            <a:srgbClr val="E00122"/>
          </a:solidFill>
          <a:ln>
            <a:noFill/>
          </a:ln>
          <a:extLst/>
        </p:spPr>
        <p:txBody>
          <a:bodyPr vert="horz" wrap="square" lIns="101882" tIns="50941" rIns="101882" bIns="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r>
              <a:rPr lang="en-US" sz="2000" b="1" dirty="0" smtClean="0">
                <a:solidFill>
                  <a:srgbClr val="FFFFFF"/>
                </a:solidFill>
                <a:latin typeface="+mj-lt"/>
                <a:ea typeface="ÇlÇr ñæí©" charset="0"/>
              </a:rPr>
              <a:t>How </a:t>
            </a:r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Do I Become Part </a:t>
            </a:r>
          </a:p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of S-STEM?</a:t>
            </a:r>
            <a:endParaRPr lang="en-US" sz="2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" y="1013874"/>
            <a:ext cx="3081528" cy="51706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cs typeface="Helvetica Neue"/>
              </a:rPr>
              <a:t>Interested FRESHMAN students should indicate their interest in ACCEND through the CEAS Pre-Admissions Office.  </a:t>
            </a:r>
          </a:p>
          <a:p>
            <a:r>
              <a:rPr lang="en-US" sz="1400" dirty="0">
                <a:cs typeface="Helvetica Neue"/>
              </a:rPr>
              <a:t> </a:t>
            </a:r>
          </a:p>
          <a:p>
            <a:r>
              <a:rPr lang="en-US" sz="1400" dirty="0">
                <a:cs typeface="Helvetica Neue"/>
              </a:rPr>
              <a:t>For more information about joining S-STEM, please visit our website:</a:t>
            </a:r>
          </a:p>
          <a:p>
            <a:pPr algn="just"/>
            <a:r>
              <a:rPr lang="en-US" sz="1400" dirty="0">
                <a:cs typeface="Helvetica Neue"/>
              </a:rPr>
              <a:t> </a:t>
            </a:r>
          </a:p>
          <a:p>
            <a:pPr algn="just"/>
            <a:r>
              <a:rPr lang="pl-PL" sz="1400" u="sng" dirty="0">
                <a:hlinkClick r:id="rId3"/>
              </a:rPr>
              <a:t>http://www.eng.uc.edu/sstem-bcee/</a:t>
            </a:r>
            <a:endParaRPr lang="pl-PL" sz="1400" u="sng" dirty="0"/>
          </a:p>
          <a:p>
            <a:pPr algn="just"/>
            <a:r>
              <a:rPr lang="en-US" sz="1400" dirty="0">
                <a:cs typeface="Helvetica Neue"/>
              </a:rPr>
              <a:t> </a:t>
            </a:r>
          </a:p>
          <a:p>
            <a:pPr algn="just"/>
            <a:r>
              <a:rPr lang="en-US" sz="1400" dirty="0">
                <a:cs typeface="Helvetica Neue"/>
              </a:rPr>
              <a:t>or contact</a:t>
            </a:r>
          </a:p>
          <a:p>
            <a:pPr algn="just"/>
            <a:r>
              <a:rPr lang="en-US" sz="1400" dirty="0">
                <a:cs typeface="Helvetica Neue"/>
              </a:rPr>
              <a:t> </a:t>
            </a:r>
          </a:p>
          <a:p>
            <a:pPr algn="ctr"/>
            <a:r>
              <a:rPr lang="fr-FR" sz="1400" dirty="0" smtClean="0"/>
              <a:t>Dr. Anant </a:t>
            </a:r>
            <a:r>
              <a:rPr lang="fr-FR" sz="1400" dirty="0"/>
              <a:t>R. Kukreti</a:t>
            </a:r>
          </a:p>
          <a:p>
            <a:pPr algn="ctr"/>
            <a:r>
              <a:rPr lang="en-US" sz="1400" dirty="0"/>
              <a:t>Department of Biomedical, Chemical and Environmental Engineering</a:t>
            </a:r>
          </a:p>
          <a:p>
            <a:pPr algn="ctr"/>
            <a:r>
              <a:rPr lang="en-US" sz="1400" dirty="0"/>
              <a:t>College of Engineering and Applied Science</a:t>
            </a:r>
          </a:p>
          <a:p>
            <a:pPr algn="ctr"/>
            <a:r>
              <a:rPr lang="en-US" sz="1400" dirty="0"/>
              <a:t>University of Cincinnati</a:t>
            </a:r>
          </a:p>
          <a:p>
            <a:pPr algn="ctr"/>
            <a:r>
              <a:rPr lang="sv-SE" sz="1400" dirty="0"/>
              <a:t>Cincinnati, OH 45221-0012</a:t>
            </a:r>
          </a:p>
          <a:p>
            <a:pPr algn="ctr"/>
            <a:r>
              <a:rPr lang="en-US" sz="1400" dirty="0"/>
              <a:t>Phone: 513-556-4105</a:t>
            </a:r>
          </a:p>
          <a:p>
            <a:pPr algn="ctr"/>
            <a:r>
              <a:rPr lang="en-US" sz="1400" dirty="0"/>
              <a:t>Fax: 513-556-6754 / 513-556-4162</a:t>
            </a:r>
          </a:p>
          <a:p>
            <a:pPr algn="ctr"/>
            <a:r>
              <a:rPr lang="fi-FI" sz="1400" dirty="0" err="1"/>
              <a:t>E-Mail</a:t>
            </a:r>
            <a:r>
              <a:rPr lang="fi-FI" sz="1400" dirty="0"/>
              <a:t>: </a:t>
            </a:r>
            <a:r>
              <a:rPr lang="fi-FI" sz="1400" u="sng" dirty="0">
                <a:hlinkClick r:id="rId4"/>
              </a:rPr>
              <a:t>anant.kukreti@uc.edu</a:t>
            </a:r>
            <a:r>
              <a:rPr lang="fr-FR" sz="1400" dirty="0">
                <a:cs typeface="Helvetica Neue"/>
              </a:rPr>
              <a:t> </a:t>
            </a:r>
            <a:endParaRPr lang="en-US" sz="1400" dirty="0">
              <a:cs typeface="Helvetica Neue"/>
            </a:endParaRPr>
          </a:p>
          <a:p>
            <a:pPr algn="just"/>
            <a:endParaRPr lang="en-US" sz="1400" dirty="0">
              <a:cs typeface="Helvetica Neue"/>
            </a:endParaRPr>
          </a:p>
          <a:p>
            <a:pPr algn="ctr"/>
            <a:r>
              <a:rPr lang="en-US" sz="1400" dirty="0" smtClean="0">
                <a:cs typeface="Helvetica Neue"/>
              </a:rPr>
              <a:t>Funded </a:t>
            </a:r>
            <a:r>
              <a:rPr lang="en-US" sz="1400" dirty="0">
                <a:cs typeface="Helvetica Neue"/>
              </a:rPr>
              <a:t>by </a:t>
            </a:r>
            <a:r>
              <a:rPr lang="en-US" sz="1400" dirty="0" smtClean="0">
                <a:cs typeface="Helvetica Neue"/>
              </a:rPr>
              <a:t>National Science Foundation Grant </a:t>
            </a:r>
            <a:r>
              <a:rPr lang="en-US" sz="1400" dirty="0">
                <a:cs typeface="Helvetica Neue"/>
              </a:rPr>
              <a:t>#</a:t>
            </a:r>
            <a:r>
              <a:rPr lang="en-US" sz="1400" dirty="0" smtClean="0">
                <a:cs typeface="Helvetica Neue"/>
              </a:rPr>
              <a:t>1356656 </a:t>
            </a:r>
            <a:endParaRPr lang="en-US" sz="1400" dirty="0"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5848" y="5263377"/>
            <a:ext cx="3355848" cy="1395539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US" sz="1400" b="1" dirty="0"/>
              <a:t>Department of Biomedical, Chemical and Environmental Engineering</a:t>
            </a:r>
            <a:endParaRPr lang="en-US" sz="1400" dirty="0"/>
          </a:p>
          <a:p>
            <a:pPr algn="ctr"/>
            <a:r>
              <a:rPr lang="en-US" sz="1400" b="1" dirty="0"/>
              <a:t>College of Engineering and Applied Science</a:t>
            </a:r>
            <a:endParaRPr lang="en-US" sz="1400" dirty="0"/>
          </a:p>
          <a:p>
            <a:pPr algn="ctr"/>
            <a:r>
              <a:rPr lang="en-US" sz="1400" b="1" dirty="0"/>
              <a:t>University of Cincinnati</a:t>
            </a:r>
            <a:endParaRPr lang="en-US" sz="1400" dirty="0"/>
          </a:p>
          <a:p>
            <a:pPr algn="ctr"/>
            <a:r>
              <a:rPr lang="en-US" sz="1400" b="1" dirty="0"/>
              <a:t>Cincinnati, Ohio 45221-0012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39712" y="1163751"/>
            <a:ext cx="3081528" cy="256508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600" b="1" dirty="0">
                <a:latin typeface="Myriad Pro" pitchFamily="34" charset="0"/>
              </a:rPr>
              <a:t> </a:t>
            </a:r>
            <a:endParaRPr lang="en-US" sz="1600" dirty="0">
              <a:latin typeface="Myriad Pro" pitchFamily="34" charset="0"/>
            </a:endParaRPr>
          </a:p>
          <a:p>
            <a:pPr algn="ctr"/>
            <a:r>
              <a:rPr lang="en-US" sz="1600" b="1" dirty="0"/>
              <a:t>A National Science </a:t>
            </a:r>
            <a:r>
              <a:rPr lang="en-US" sz="1600" b="1" dirty="0" smtClean="0"/>
              <a:t>Foundation Program for </a:t>
            </a:r>
            <a:endParaRPr lang="en-US" sz="1600" dirty="0"/>
          </a:p>
          <a:p>
            <a:pPr algn="ctr"/>
            <a:r>
              <a:rPr lang="en-US" sz="1600" b="1" dirty="0" smtClean="0"/>
              <a:t>“Scholarships </a:t>
            </a:r>
            <a:r>
              <a:rPr lang="en-US" sz="1600" b="1" dirty="0"/>
              <a:t>in Science, Technology, Engineering, and Mathematics (S-STEM</a:t>
            </a:r>
            <a:r>
              <a:rPr lang="en-US" sz="1600" b="1" dirty="0" smtClean="0"/>
              <a:t>)” </a:t>
            </a:r>
            <a:r>
              <a:rPr lang="en-US" sz="1600" b="1" dirty="0"/>
              <a:t>for</a:t>
            </a:r>
            <a:endParaRPr lang="en-US" sz="1600" dirty="0"/>
          </a:p>
          <a:p>
            <a:pPr algn="ctr"/>
            <a:r>
              <a:rPr lang="en-US" sz="1600" b="1" dirty="0"/>
              <a:t>Biomedical Engineering, </a:t>
            </a:r>
            <a:endParaRPr lang="en-US" sz="1600" dirty="0"/>
          </a:p>
          <a:p>
            <a:pPr algn="ctr"/>
            <a:r>
              <a:rPr lang="en-US" sz="1600" b="1" dirty="0"/>
              <a:t>Chemical Engineering, and</a:t>
            </a:r>
            <a:endParaRPr lang="en-US" sz="1600" dirty="0"/>
          </a:p>
          <a:p>
            <a:pPr algn="ctr"/>
            <a:r>
              <a:rPr lang="en-US" sz="1600" b="1" dirty="0"/>
              <a:t>Environmental Engineering Undergraduate Students</a:t>
            </a:r>
            <a:r>
              <a:rPr lang="en-US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7290" y="4119945"/>
            <a:ext cx="2980694" cy="161098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400" b="1" u="sng" dirty="0"/>
              <a:t>A Scholarship Program </a:t>
            </a:r>
            <a:r>
              <a:rPr lang="en-US" sz="1400" b="1" u="sng" dirty="0" smtClean="0"/>
              <a:t>Providing:</a:t>
            </a:r>
            <a:endParaRPr lang="en-US" sz="1400" u="sng" dirty="0"/>
          </a:p>
          <a:p>
            <a:pPr algn="ctr"/>
            <a:r>
              <a:rPr lang="en-US" sz="1400" b="1" dirty="0" smtClean="0"/>
              <a:t>Academic Support</a:t>
            </a:r>
          </a:p>
          <a:p>
            <a:pPr algn="ctr"/>
            <a:r>
              <a:rPr lang="en-US" sz="1400" b="1" dirty="0" smtClean="0"/>
              <a:t>Stipend Support</a:t>
            </a:r>
            <a:endParaRPr lang="en-US" sz="1400" dirty="0"/>
          </a:p>
          <a:p>
            <a:pPr algn="ctr"/>
            <a:r>
              <a:rPr lang="en-US" sz="1400" b="1" dirty="0"/>
              <a:t>Tuition </a:t>
            </a:r>
            <a:r>
              <a:rPr lang="en-US" sz="1400" b="1" dirty="0" smtClean="0"/>
              <a:t>Support</a:t>
            </a:r>
            <a:endParaRPr lang="en-US" sz="1400" dirty="0"/>
          </a:p>
          <a:p>
            <a:pPr algn="ctr"/>
            <a:r>
              <a:rPr lang="en-US" sz="1400" b="1" dirty="0"/>
              <a:t>Research </a:t>
            </a:r>
            <a:r>
              <a:rPr lang="en-US" sz="1400" b="1" dirty="0" smtClean="0"/>
              <a:t>Experience</a:t>
            </a:r>
            <a:endParaRPr lang="en-US" sz="1400" dirty="0"/>
          </a:p>
          <a:p>
            <a:pPr algn="ctr"/>
            <a:r>
              <a:rPr lang="en-US" sz="1400" b="1" dirty="0"/>
              <a:t>Business Experience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endParaRPr lang="en-US" sz="1400" dirty="0">
              <a:latin typeface="Myriad Pro" pitchFamily="34" charset="0"/>
            </a:endParaRPr>
          </a:p>
        </p:txBody>
      </p:sp>
      <p:sp>
        <p:nvSpPr>
          <p:cNvPr id="15" name="Text Box 1"/>
          <p:cNvSpPr txBox="1">
            <a:spLocks noChangeAspect="1" noChangeArrowheads="1"/>
          </p:cNvSpPr>
          <p:nvPr/>
        </p:nvSpPr>
        <p:spPr bwMode="auto">
          <a:xfrm>
            <a:off x="8074152" y="5611365"/>
            <a:ext cx="620460" cy="182880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endParaRPr lang="en-US" sz="2700" dirty="0"/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6839712" y="148443"/>
            <a:ext cx="3081528" cy="1115092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r>
              <a:rPr lang="en-US" sz="2200" b="1" dirty="0">
                <a:solidFill>
                  <a:srgbClr val="FFFFFF"/>
                </a:solidFill>
                <a:latin typeface="+mj-lt"/>
                <a:ea typeface="ÇlÇr ñæí©" charset="0"/>
              </a:rPr>
              <a:t>S-STEM: </a:t>
            </a:r>
          </a:p>
          <a:p>
            <a:pPr algn="ctr" defTabSz="1018824"/>
            <a:r>
              <a:rPr lang="en-US" sz="2200" b="1" dirty="0">
                <a:solidFill>
                  <a:srgbClr val="FFFFFF"/>
                </a:solidFill>
                <a:latin typeface="+mj-lt"/>
                <a:ea typeface="ÇlÇr ñæí©" charset="0"/>
              </a:rPr>
              <a:t>Bridging Our Students to Their Future</a:t>
            </a:r>
            <a:endParaRPr lang="en-US" sz="22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6" y="6842412"/>
            <a:ext cx="778047" cy="782545"/>
          </a:xfrm>
          <a:prstGeom prst="rect">
            <a:avLst/>
          </a:prstGeom>
        </p:spPr>
      </p:pic>
      <p:sp>
        <p:nvSpPr>
          <p:cNvPr id="21" name="Text Box 1"/>
          <p:cNvSpPr txBox="1">
            <a:spLocks noChangeAspect="1" noChangeArrowheads="1"/>
          </p:cNvSpPr>
          <p:nvPr/>
        </p:nvSpPr>
        <p:spPr bwMode="auto">
          <a:xfrm>
            <a:off x="8071760" y="3838265"/>
            <a:ext cx="620460" cy="182880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endParaRPr lang="en-US" sz="2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87" y="6702349"/>
            <a:ext cx="1224020" cy="10626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39711" y="6002756"/>
            <a:ext cx="3081528" cy="65687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US" sz="1800" i="1" dirty="0"/>
              <a:t>College of Engineering and Applied Science </a:t>
            </a:r>
            <a:endParaRPr lang="en-US" sz="1800" dirty="0"/>
          </a:p>
        </p:txBody>
      </p:sp>
      <p:pic>
        <p:nvPicPr>
          <p:cNvPr id="22" name="Picture 3" descr="UC_logo-40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5482"/>
          <a:stretch/>
        </p:blipFill>
        <p:spPr bwMode="auto">
          <a:xfrm>
            <a:off x="7436293" y="6581774"/>
            <a:ext cx="2569258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7160" y="126010"/>
            <a:ext cx="3081528" cy="808754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What is</a:t>
            </a:r>
          </a:p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S-STEM?</a:t>
            </a:r>
            <a:endParaRPr lang="en-US" sz="2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" y="950995"/>
            <a:ext cx="3078034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i="1" dirty="0" smtClean="0"/>
              <a:t>S-STEM </a:t>
            </a:r>
            <a:r>
              <a:rPr lang="en-US" sz="1400" i="1" dirty="0"/>
              <a:t>is </a:t>
            </a:r>
            <a:r>
              <a:rPr lang="en-US" sz="1400" i="1" dirty="0" smtClean="0"/>
              <a:t>a scholarship program to </a:t>
            </a:r>
            <a:r>
              <a:rPr lang="en-US" sz="1400" i="1" dirty="0"/>
              <a:t>produce Biomedical, Chemical and Environmental Engineering graduates who are among the first to be sought by </a:t>
            </a:r>
            <a:r>
              <a:rPr lang="en-US" sz="1400" i="1" dirty="0" smtClean="0"/>
              <a:t>universities, </a:t>
            </a:r>
            <a:r>
              <a:rPr lang="en-US" sz="1400" i="1" dirty="0"/>
              <a:t>industry and investors.   </a:t>
            </a:r>
            <a:r>
              <a:rPr lang="en-US" sz="1400" dirty="0"/>
              <a:t>This program is focused on students interested in </a:t>
            </a:r>
            <a:r>
              <a:rPr lang="en-US" sz="1400" dirty="0" smtClean="0"/>
              <a:t>research or entrepreneurial </a:t>
            </a:r>
            <a:r>
              <a:rPr lang="en-US" sz="1400" dirty="0"/>
              <a:t>careers.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Our goal is that S-STEM </a:t>
            </a:r>
            <a:r>
              <a:rPr lang="en-US" sz="1400" dirty="0"/>
              <a:t>scholars will excel in a rapidly changing, technology-driven world as </a:t>
            </a:r>
            <a:endParaRPr lang="en-US" sz="1400" dirty="0" smtClean="0"/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University Faculty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Engineers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Scientists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echnology Managers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Leaders </a:t>
            </a:r>
            <a:r>
              <a:rPr lang="en-US" sz="1400" dirty="0"/>
              <a:t>in starting new, technology-based companies.  </a:t>
            </a: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6839712" y="142636"/>
            <a:ext cx="3078034" cy="808753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n-lt"/>
                <a:ea typeface="ÇlÇr ñæí©" charset="0"/>
              </a:rPr>
              <a:t>Will I Qualify To </a:t>
            </a:r>
          </a:p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n-lt"/>
                <a:ea typeface="ÇlÇr ñæí©" charset="0"/>
              </a:rPr>
              <a:t>Participate in S-STEM?</a:t>
            </a:r>
            <a:endParaRPr lang="en-US" sz="2000" dirty="0">
              <a:latin typeface="+mn-lt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3490183" y="142636"/>
            <a:ext cx="3078034" cy="808753"/>
          </a:xfrm>
          <a:prstGeom prst="rect">
            <a:avLst/>
          </a:prstGeom>
          <a:solidFill>
            <a:srgbClr val="E0012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What can S-STEM</a:t>
            </a:r>
          </a:p>
          <a:p>
            <a:pPr algn="ctr" defTabSz="1018824"/>
            <a:r>
              <a:rPr lang="en-US" sz="2000" b="1" dirty="0">
                <a:solidFill>
                  <a:srgbClr val="FFFFFF"/>
                </a:solidFill>
                <a:latin typeface="+mj-lt"/>
                <a:ea typeface="ÇlÇr ñæí©" charset="0"/>
              </a:rPr>
              <a:t>Do For You?</a:t>
            </a:r>
            <a:endParaRPr lang="en-US" sz="2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9712" y="934764"/>
            <a:ext cx="3078034" cy="484263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r>
              <a:rPr lang="en-US" sz="1400" dirty="0"/>
              <a:t>S-STEM scholars will be selected at the end of their freshman year. 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To qualify to participate in </a:t>
            </a:r>
            <a:r>
              <a:rPr lang="en-US" sz="1400" i="1" dirty="0"/>
              <a:t>S-STEM</a:t>
            </a:r>
            <a:r>
              <a:rPr lang="en-US" sz="1400" dirty="0"/>
              <a:t> …</a:t>
            </a:r>
          </a:p>
          <a:p>
            <a:pPr marL="191030" indent="-191030">
              <a:buFont typeface="Arial"/>
              <a:buChar char="•"/>
            </a:pPr>
            <a:r>
              <a:rPr lang="en-US" sz="1400" dirty="0"/>
              <a:t>You must </a:t>
            </a:r>
            <a:r>
              <a:rPr lang="en-US" sz="1400" dirty="0" smtClean="0"/>
              <a:t>desire to </a:t>
            </a:r>
            <a:r>
              <a:rPr lang="en-US" sz="1400" dirty="0"/>
              <a:t>be successful in college and in </a:t>
            </a:r>
            <a:r>
              <a:rPr lang="en-US" sz="1400" dirty="0" smtClean="0"/>
              <a:t>your future </a:t>
            </a:r>
            <a:r>
              <a:rPr lang="en-US" sz="1400" dirty="0"/>
              <a:t>career</a:t>
            </a:r>
          </a:p>
          <a:p>
            <a:pPr marL="191030" indent="-191030">
              <a:buFont typeface="Arial"/>
              <a:buChar char="•"/>
            </a:pPr>
            <a:r>
              <a:rPr lang="en-US" sz="1400" dirty="0"/>
              <a:t>You must be a strong candidate for ACCEND </a:t>
            </a:r>
            <a:endParaRPr lang="en-US" sz="1400" dirty="0" smtClean="0"/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GPA </a:t>
            </a:r>
            <a:r>
              <a:rPr lang="en-US" sz="1400" dirty="0"/>
              <a:t>&gt; 3.2 </a:t>
            </a:r>
            <a:endParaRPr lang="en-US" sz="1400" dirty="0" smtClean="0"/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ACT </a:t>
            </a:r>
            <a:r>
              <a:rPr lang="en-US" sz="1400" dirty="0"/>
              <a:t>score &gt; </a:t>
            </a:r>
            <a:r>
              <a:rPr lang="en-US" sz="1400" dirty="0" smtClean="0"/>
              <a:t>30 </a:t>
            </a:r>
            <a:r>
              <a:rPr lang="en-US" sz="1400" dirty="0"/>
              <a:t>or SAT equivalent.  (Interested FRESHMAN students need to indicate their interest in an ACCEND program to the CEAS Pre-Admissions Office.) </a:t>
            </a:r>
            <a:r>
              <a:rPr lang="en-US" sz="1400" b="1" dirty="0"/>
              <a:t> </a:t>
            </a:r>
            <a:endParaRPr lang="en-US" sz="1400" dirty="0"/>
          </a:p>
          <a:p>
            <a:pPr marL="191030" indent="-191030">
              <a:buFont typeface="Arial"/>
              <a:buChar char="•"/>
            </a:pPr>
            <a:r>
              <a:rPr lang="en-US" sz="1400" dirty="0"/>
              <a:t>You must obtain a B+ or better in a BCEE section of Engineering Foundations (</a:t>
            </a:r>
            <a:r>
              <a:rPr lang="en-US" sz="1400" dirty="0" smtClean="0"/>
              <a:t>ENED </a:t>
            </a:r>
            <a:r>
              <a:rPr lang="en-US" sz="1400" dirty="0"/>
              <a:t>1020)</a:t>
            </a:r>
          </a:p>
          <a:p>
            <a:pPr marL="191030" indent="-191030">
              <a:buFont typeface="Arial"/>
              <a:buChar char="•"/>
            </a:pPr>
            <a:r>
              <a:rPr lang="en-US" sz="1400" dirty="0" smtClean="0"/>
              <a:t>You must be willing to provide </a:t>
            </a:r>
            <a:r>
              <a:rPr lang="en-US" sz="1400" dirty="0"/>
              <a:t>a demonstrated and documented commitment to succeed through your E-Portfolio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0182" y="950995"/>
            <a:ext cx="3078034" cy="64017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/>
              <a:t>Learning and success do not just happen – they result from planning and effort.  </a:t>
            </a:r>
          </a:p>
          <a:p>
            <a:r>
              <a:rPr lang="en-US" sz="1400" dirty="0"/>
              <a:t> </a:t>
            </a:r>
          </a:p>
          <a:p>
            <a:r>
              <a:rPr lang="en-US" sz="1400" i="1" dirty="0"/>
              <a:t>S-STEM</a:t>
            </a:r>
            <a:r>
              <a:rPr lang="en-US" sz="1400" dirty="0"/>
              <a:t> …</a:t>
            </a:r>
          </a:p>
          <a:p>
            <a:pPr marL="114300" indent="-114300">
              <a:buFont typeface="Arial"/>
              <a:buChar char="•"/>
            </a:pPr>
            <a:r>
              <a:rPr lang="en-US" sz="1400" dirty="0"/>
              <a:t>Promotes productive academic relationships among students, faculty and other professionals</a:t>
            </a:r>
          </a:p>
          <a:p>
            <a:pPr marL="114300" indent="-114300">
              <a:buFont typeface="Arial"/>
              <a:buChar char="•"/>
            </a:pPr>
            <a:r>
              <a:rPr lang="en-US" sz="1400" dirty="0"/>
              <a:t>Provides program-specific academic courses</a:t>
            </a:r>
          </a:p>
          <a:p>
            <a:pPr marL="114300" indent="-114300">
              <a:buFont typeface="Arial"/>
              <a:buChar char="•"/>
            </a:pPr>
            <a:r>
              <a:rPr lang="en-US" sz="1400" dirty="0"/>
              <a:t>Provides coordinated research experiences</a:t>
            </a:r>
          </a:p>
          <a:p>
            <a:pPr marL="114300" indent="-114300">
              <a:buFont typeface="Arial"/>
              <a:buChar char="•"/>
            </a:pPr>
            <a:r>
              <a:rPr lang="en-US" sz="1400" dirty="0"/>
              <a:t>Supports programs toward:</a:t>
            </a:r>
          </a:p>
          <a:p>
            <a:pPr marL="285750" lvl="1" indent="-171450">
              <a:buFont typeface="Courier New"/>
              <a:buChar char="o"/>
            </a:pPr>
            <a:r>
              <a:rPr lang="en-US" sz="1400" b="1" i="1" dirty="0" smtClean="0"/>
              <a:t>BS + MS</a:t>
            </a:r>
            <a:r>
              <a:rPr lang="en-US" sz="1400" dirty="0" smtClean="0"/>
              <a:t> </a:t>
            </a:r>
            <a:r>
              <a:rPr lang="en-US" sz="1400" dirty="0"/>
              <a:t>in your engineering </a:t>
            </a:r>
            <a:r>
              <a:rPr lang="en-US" sz="1400" dirty="0" smtClean="0"/>
              <a:t>discipline (ACCEND)</a:t>
            </a:r>
            <a:endParaRPr lang="en-US" sz="1400" dirty="0"/>
          </a:p>
          <a:p>
            <a:pPr marL="285750" lvl="1" indent="-171450">
              <a:buFont typeface="Courier New"/>
              <a:buChar char="o"/>
            </a:pPr>
            <a:r>
              <a:rPr lang="en-US" sz="1400" b="1" i="1" dirty="0" smtClean="0"/>
              <a:t>BS + MBA</a:t>
            </a:r>
            <a:r>
              <a:rPr lang="en-US" sz="1400" dirty="0" smtClean="0"/>
              <a:t> </a:t>
            </a:r>
            <a:r>
              <a:rPr lang="en-US" sz="1400" dirty="0"/>
              <a:t>with a Certificate in Entrepreneurship  (ACCEND)</a:t>
            </a:r>
          </a:p>
          <a:p>
            <a:pPr marL="285750" lvl="1" indent="-171450">
              <a:buFont typeface="Courier New"/>
              <a:buChar char="o"/>
            </a:pPr>
            <a:r>
              <a:rPr lang="en-US" sz="1400" b="1" i="1" dirty="0"/>
              <a:t>Graduate School Preparation</a:t>
            </a:r>
            <a:endParaRPr lang="en-US" sz="1400" dirty="0"/>
          </a:p>
          <a:p>
            <a:pPr marL="285750" lvl="1" indent="-171450">
              <a:buFont typeface="Courier New"/>
              <a:buChar char="o"/>
            </a:pPr>
            <a:r>
              <a:rPr lang="en-US" sz="1400" b="1" i="1" dirty="0"/>
              <a:t>Professional Preparation</a:t>
            </a:r>
            <a:r>
              <a:rPr lang="en-US" sz="1400" i="1" dirty="0"/>
              <a:t> </a:t>
            </a:r>
            <a:r>
              <a:rPr lang="en-US" sz="1400" dirty="0"/>
              <a:t>for students considering starting businesses through a minor in Entrepreneurship</a:t>
            </a:r>
          </a:p>
          <a:p>
            <a:r>
              <a:rPr lang="en-US" sz="1400" dirty="0"/>
              <a:t>ACCEND is a dual-degree program in which students receive a joint BS/MS degree in 5 </a:t>
            </a:r>
            <a:r>
              <a:rPr lang="en-US" sz="1400" dirty="0" smtClean="0"/>
              <a:t>years. You can find more information at the ACCEND website: </a:t>
            </a: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smtClean="0"/>
              <a:t>ceas.uc.edu/programs_degrees/accelerated_engineeringdegreeaccend.html</a:t>
            </a:r>
            <a:endParaRPr lang="en-US" sz="1200" dirty="0"/>
          </a:p>
          <a:p>
            <a:endParaRPr lang="en-US" sz="1400" dirty="0" smtClean="0"/>
          </a:p>
          <a:p>
            <a:r>
              <a:rPr lang="en-US" sz="1400" dirty="0" smtClean="0"/>
              <a:t>Each </a:t>
            </a:r>
            <a:r>
              <a:rPr lang="en-US" sz="1400" dirty="0"/>
              <a:t>S-STEM scholar will develop an E-Portfolio documenting program participation and accomplishments.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39711" y="6002756"/>
            <a:ext cx="3081528" cy="65687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US" sz="1800" i="1" dirty="0"/>
              <a:t>College of Engineering and Applied Science </a:t>
            </a:r>
            <a:endParaRPr lang="en-US" sz="1800" dirty="0"/>
          </a:p>
        </p:txBody>
      </p:sp>
      <p:pic>
        <p:nvPicPr>
          <p:cNvPr id="21" name="Picture 3" descr="UC_logo-4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5482"/>
          <a:stretch/>
        </p:blipFill>
        <p:spPr bwMode="auto">
          <a:xfrm>
            <a:off x="7436293" y="6581774"/>
            <a:ext cx="2569258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9" y="4824358"/>
            <a:ext cx="2029581" cy="270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0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168</Words>
  <Application>Microsoft Office PowerPoint</Application>
  <PresentationFormat>Custom</PresentationFormat>
  <Paragraphs>77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ＭＳ Ｐゴシック</vt:lpstr>
      <vt:lpstr>Calibri</vt:lpstr>
      <vt:lpstr>ÇlÇr ñæí©</vt:lpstr>
      <vt:lpstr>Courier New</vt:lpstr>
      <vt:lpstr>Helvetica Neue</vt:lpstr>
      <vt:lpstr>Myriad Pro</vt:lpstr>
      <vt:lpstr>Arial</vt:lpstr>
      <vt:lpstr>Office Theme</vt:lpstr>
      <vt:lpstr>PowerPoint Presentation</vt:lpstr>
      <vt:lpstr>PowerPoint Presentation</vt:lpstr>
    </vt:vector>
  </TitlesOfParts>
  <Company>University of Cincinnati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Lilit  Yeghiazarian</dc:creator>
  <cp:lastModifiedBy>Greg L Saylor</cp:lastModifiedBy>
  <cp:revision>47</cp:revision>
  <cp:lastPrinted>2014-05-19T02:51:24Z</cp:lastPrinted>
  <dcterms:created xsi:type="dcterms:W3CDTF">2014-05-16T22:05:08Z</dcterms:created>
  <dcterms:modified xsi:type="dcterms:W3CDTF">2015-06-10T21:44:08Z</dcterms:modified>
</cp:coreProperties>
</file>